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0" r:id="rId7"/>
    <p:sldId id="265" r:id="rId8"/>
    <p:sldId id="267" r:id="rId9"/>
    <p:sldId id="268" r:id="rId10"/>
    <p:sldId id="269" r:id="rId11"/>
    <p:sldId id="274" r:id="rId12"/>
    <p:sldId id="264" r:id="rId13"/>
    <p:sldId id="261" r:id="rId14"/>
    <p:sldId id="275" r:id="rId15"/>
    <p:sldId id="273" r:id="rId16"/>
    <p:sldId id="276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一、基础简价" id="{78D9A8F2-BD9E-1642-A030-7FDBE30E631C}">
          <p14:sldIdLst>
            <p14:sldId id="256"/>
            <p14:sldId id="257"/>
            <p14:sldId id="258"/>
            <p14:sldId id="259"/>
          </p14:sldIdLst>
        </p14:section>
        <p14:section name="二、核心容器" id="{37401704-FEC4-B949-B8F8-4DC251EF6801}">
          <p14:sldIdLst>
            <p14:sldId id="263"/>
            <p14:sldId id="260"/>
            <p14:sldId id="265"/>
            <p14:sldId id="267"/>
            <p14:sldId id="268"/>
            <p14:sldId id="269"/>
            <p14:sldId id="274"/>
          </p14:sldIdLst>
        </p14:section>
        <p14:section name="三、扩展应用" id="{8CAE8ED5-8958-1447-85AD-66C224B896D1}">
          <p14:sldIdLst>
            <p14:sldId id="264"/>
            <p14:sldId id="261"/>
            <p14:sldId id="275"/>
            <p14:sldId id="273"/>
            <p14:sldId id="276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50463362@qq.com" initials="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20"/>
    <p:restoredTop sz="86421"/>
  </p:normalViewPr>
  <p:slideViewPr>
    <p:cSldViewPr snapToGrid="0" snapToObjects="1">
      <p:cViewPr>
        <p:scale>
          <a:sx n="100" d="100"/>
          <a:sy n="100" d="100"/>
        </p:scale>
        <p:origin x="48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E597-AD0F-DA48-9762-5105543BDC73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CDA5B-6750-E34E-8D74-2902669F62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DA5B-6750-E34E-8D74-2902669F625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355D-33E6-934C-AC81-89F12A5DD6CE}" type="datetimeFigureOut">
              <a:rPr kumimoji="1" lang="zh-CN" altLang="en-US" smtClean="0"/>
              <a:t>19/7/22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AC3CE-5F50-7B4C-AB17-7A4879D6BE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768345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Spring</a:t>
            </a:r>
            <a:r>
              <a:rPr kumimoji="1" lang="zh-CN" altLang="en-US" sz="4400" dirty="0" smtClean="0"/>
              <a:t>核心源码与应用扩展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626600" cy="15621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内容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核源码分析与如何进行定制化扩展</a:t>
            </a:r>
            <a:endParaRPr kumimoji="1" lang="en-US" altLang="zh-CN" sz="2800" dirty="0" smtClean="0"/>
          </a:p>
          <a:p>
            <a:pPr marL="514350" indent="-514350" algn="l">
              <a:buFont typeface="+mj-lt"/>
              <a:buAutoNum type="arabicPeriod"/>
            </a:pPr>
            <a:r>
              <a:rPr kumimoji="1" lang="zh-CN" altLang="en-US" sz="2800" dirty="0" smtClean="0"/>
              <a:t>适合人群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有一定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基础，主要面向中高级</a:t>
            </a:r>
            <a:r>
              <a:rPr kumimoji="1" lang="en-US" altLang="zh-CN" sz="2800" dirty="0" smtClean="0"/>
              <a:t>java</a:t>
            </a:r>
            <a:r>
              <a:rPr kumimoji="1" lang="zh-CN" altLang="en-US" sz="2800" dirty="0" smtClean="0"/>
              <a:t>程序员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7638"/>
            <a:ext cx="8610600" cy="58822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Java bean </a:t>
            </a:r>
            <a:r>
              <a:rPr kumimoji="1" lang="zh-CN" altLang="en-US" dirty="0" smtClean="0"/>
              <a:t>创建过程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782270"/>
            <a:ext cx="2825646" cy="369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 bean</a:t>
            </a:r>
            <a:r>
              <a:rPr kumimoji="1" lang="zh-CN" altLang="en-US" dirty="0" smtClean="0"/>
              <a:t> 创建的过程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27634" y="1151599"/>
            <a:ext cx="4480165" cy="3429001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如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B,B</a:t>
            </a:r>
            <a:r>
              <a:rPr kumimoji="1" lang="zh-CN" altLang="en-US" dirty="0" smtClean="0"/>
              <a:t>依赖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，那么创建过程是这样子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当创建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首先标记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正在创建，接着创建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实例后发现需要注入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属性值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那么注入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值前得先创建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实例，但在创建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实例后又发现需求注入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属性值到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上；</a:t>
            </a: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这时得先把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实例创建完才注入；同样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属性注入完成后返回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并注入到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里，这时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就算创建完成了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最终被加到容器里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u="sng" dirty="0" smtClean="0"/>
              <a:t>再如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依赖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B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，</a:t>
            </a:r>
            <a:r>
              <a:rPr kumimoji="1" lang="en-US" altLang="zh-CN" u="sng" dirty="0" smtClean="0"/>
              <a:t>C</a:t>
            </a:r>
            <a:r>
              <a:rPr kumimoji="1" lang="zh-CN" altLang="en-US" u="sng" dirty="0" smtClean="0"/>
              <a:t>又依赖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将产生循环依赖问题</a:t>
            </a:r>
            <a:endParaRPr kumimoji="1" lang="en-US" altLang="zh-CN" u="sng" dirty="0"/>
          </a:p>
        </p:txBody>
      </p:sp>
      <p:sp>
        <p:nvSpPr>
          <p:cNvPr id="6" name="文本框 5"/>
          <p:cNvSpPr txBox="1"/>
          <p:nvPr/>
        </p:nvSpPr>
        <p:spPr>
          <a:xfrm>
            <a:off x="7110700" y="4707601"/>
            <a:ext cx="4497099" cy="2031325"/>
          </a:xfrm>
          <a:prstGeom prst="rect">
            <a:avLst/>
          </a:prstGeom>
          <a:solidFill>
            <a:schemeClr val="accent6">
              <a:alpha val="16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特殊扩展接口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从时序图可以清楚的看到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BeanPostProcessor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FactoryBean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InitializingBean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这些扩展接口是怎么被调用的，后面一节就是根据这个在进行扩展的</a:t>
            </a: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99"/>
            <a:ext cx="6943725" cy="57064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多个</a:t>
            </a:r>
            <a:r>
              <a:rPr kumimoji="1" lang="en-US" altLang="zh-CN" sz="3600" smtClean="0"/>
              <a:t>BeanProcessor</a:t>
            </a:r>
            <a:r>
              <a:rPr kumimoji="1" lang="zh-CN" altLang="en-US" sz="3600" dirty="0" smtClean="0"/>
              <a:t>处理过程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8" y="981242"/>
            <a:ext cx="10058400" cy="50871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4802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/>
              <a:t>核心容器扩展接口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0" y="1701800"/>
            <a:ext cx="10820400" cy="5054600"/>
          </a:xfrm>
          <a:solidFill>
            <a:schemeClr val="accent6">
              <a:alpha val="18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1.NamespaceHandler</a:t>
            </a:r>
          </a:p>
          <a:p>
            <a:pPr marL="0" indent="0">
              <a:buNone/>
            </a:pPr>
            <a:r>
              <a:rPr lang="zh-CN" altLang="en-US" sz="2000" dirty="0" smtClean="0"/>
              <a:t>命名空间处理器，主要自定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标签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2.BeanPostProcessor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该接口也是非常，常用作对注入实例一层或多层代理，如果有多个接口实现该接口，那么</a:t>
            </a:r>
            <a:r>
              <a:rPr lang="en-US" altLang="zh-CN" sz="2000" dirty="0"/>
              <a:t>spring</a:t>
            </a:r>
            <a:r>
              <a:rPr lang="zh-CN" altLang="en-US" sz="2000" dirty="0"/>
              <a:t>容器在创建某个</a:t>
            </a:r>
            <a:r>
              <a:rPr lang="en-US" altLang="zh-CN" sz="2000" dirty="0"/>
              <a:t>bean</a:t>
            </a:r>
            <a:r>
              <a:rPr lang="zh-CN" altLang="en-US" sz="2000" dirty="0"/>
              <a:t> 的前或后都会遍历这个实现；某个</a:t>
            </a:r>
            <a:r>
              <a:rPr lang="en-US" altLang="zh-CN" sz="2000" dirty="0" err="1"/>
              <a:t>BeanPostProcessor</a:t>
            </a:r>
            <a:r>
              <a:rPr lang="zh-CN" altLang="en-US" sz="2000" dirty="0"/>
              <a:t>就像流水线上某个处理节点，当前节点处理传送给下一个节点处理，直到最后的处理节点</a:t>
            </a:r>
            <a:r>
              <a:rPr lang="en-US" altLang="zh-CN" sz="2000" dirty="0"/>
              <a:t>:</a:t>
            </a:r>
            <a:r>
              <a:rPr lang="zh-CN" altLang="en-US" sz="2000" dirty="0"/>
              <a:t>如</a:t>
            </a:r>
            <a:r>
              <a:rPr lang="en-US" altLang="zh-CN" sz="2000" dirty="0" err="1"/>
              <a:t>aop,spring-transation</a:t>
            </a:r>
            <a:r>
              <a:rPr lang="zh-CN" altLang="en-US" sz="2000" dirty="0"/>
              <a:t>的实现就是基于该接口实现</a:t>
            </a:r>
            <a:r>
              <a:rPr lang="zh-CN" altLang="en-US" sz="2000" dirty="0" smtClean="0"/>
              <a:t>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en-US" altLang="zh-CN" dirty="0" smtClean="0"/>
              <a:t>.FactoryBean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任何类实现该接口的</a:t>
            </a:r>
            <a:r>
              <a:rPr lang="en-US" altLang="zh-CN" sz="2000" dirty="0" err="1" smtClean="0"/>
              <a:t>getObject</a:t>
            </a:r>
            <a:r>
              <a:rPr lang="zh-CN" altLang="en-US" sz="2000" dirty="0" smtClean="0"/>
              <a:t>方法可以返回任何指定类型的</a:t>
            </a:r>
            <a:r>
              <a:rPr lang="en-US" altLang="zh-CN" sz="2000" dirty="0" smtClean="0"/>
              <a:t>java</a:t>
            </a:r>
            <a:r>
              <a:rPr lang="zh-CN" altLang="en-US" sz="2000" dirty="0" smtClean="0"/>
              <a:t>对象，并注入的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容器里；如</a:t>
            </a:r>
            <a:r>
              <a:rPr lang="en-US" altLang="zh-CN" sz="2000" dirty="0" err="1" smtClean="0"/>
              <a:t>mybatis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dao</a:t>
            </a:r>
            <a:r>
              <a:rPr lang="zh-CN" altLang="en-US" sz="2000" dirty="0" smtClean="0"/>
              <a:t>接口，</a:t>
            </a:r>
            <a:r>
              <a:rPr lang="en-US" altLang="zh-CN" sz="2000" dirty="0" err="1" smtClean="0"/>
              <a:t>dubbo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provider</a:t>
            </a:r>
            <a:r>
              <a:rPr lang="zh-CN" altLang="en-US" sz="2000" dirty="0" smtClean="0"/>
              <a:t>接口的注入都是利用该接口去实现的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dirty="0" smtClean="0"/>
              <a:t>4.InitializingBean</a:t>
            </a:r>
          </a:p>
          <a:p>
            <a:pPr marL="0" indent="0">
              <a:buNone/>
            </a:pPr>
            <a:r>
              <a:rPr kumimoji="1" lang="zh-CN" altLang="en-US" sz="2000" dirty="0" smtClean="0"/>
              <a:t>作用于</a:t>
            </a:r>
            <a:r>
              <a:rPr kumimoji="1" lang="en-US" altLang="zh-CN" sz="2000" dirty="0" smtClean="0"/>
              <a:t>bean</a:t>
            </a:r>
            <a:r>
              <a:rPr kumimoji="1" lang="zh-CN" altLang="en-US" sz="2000" dirty="0" smtClean="0"/>
              <a:t>实例化完成后做一些初始化动作</a:t>
            </a:r>
            <a:endParaRPr kumimoji="1"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85800" y="703762"/>
            <a:ext cx="8051800" cy="646331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的弹性生态都得益于下面这些接口的设计，如</a:t>
            </a:r>
            <a:r>
              <a:rPr kumimoji="1" lang="en-US" altLang="zh-CN" dirty="0" err="1" smtClean="0"/>
              <a:t>aop,spring-transation,mybatis</a:t>
            </a:r>
            <a:r>
              <a:rPr kumimoji="1" lang="zh-CN" altLang="en-US" dirty="0" smtClean="0"/>
              <a:t>等等都是基于这些接口；下面所接口都会有实例讲解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61249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dirty="0" smtClean="0"/>
              <a:t>扩展接口小实践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4"/>
            <a:ext cx="8978900" cy="147732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手动创建</a:t>
            </a:r>
            <a:r>
              <a:rPr kumimoji="1" lang="en-US" altLang="zh-CN" dirty="0" err="1" smtClean="0"/>
              <a:t>BeanDefinition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并注册到</a:t>
            </a:r>
            <a:r>
              <a:rPr kumimoji="1" lang="en-US" altLang="zh-CN" dirty="0" smtClean="0"/>
              <a:t>factory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lang="en-US" altLang="zh-CN" i="1" dirty="0"/>
              <a:t> </a:t>
            </a:r>
            <a:r>
              <a:rPr lang="zh-CN" altLang="en-US" dirty="0" smtClean="0"/>
              <a:t>手动</a:t>
            </a:r>
            <a:r>
              <a:rPr lang="zh-CN" altLang="en-US" dirty="0"/>
              <a:t>添加</a:t>
            </a:r>
            <a:r>
              <a:rPr lang="en-US" altLang="zh-CN" dirty="0" err="1" smtClean="0"/>
              <a:t>BeanPostProcessor</a:t>
            </a:r>
            <a:r>
              <a:rPr lang="zh-CN" altLang="en-US" dirty="0" smtClean="0"/>
              <a:t>，对目标增强处理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lang="zh-CN" altLang="en-US" i="1" dirty="0"/>
              <a:t> </a:t>
            </a:r>
            <a:r>
              <a:rPr lang="zh-CN" altLang="en-US" dirty="0" smtClean="0"/>
              <a:t>自</a:t>
            </a:r>
            <a:r>
              <a:rPr lang="zh-CN" altLang="en-US" dirty="0"/>
              <a:t>定义注解，扫描被标记类并生成 </a:t>
            </a:r>
            <a:r>
              <a:rPr lang="en-US" altLang="zh-CN" dirty="0" err="1"/>
              <a:t>beanDefinition</a:t>
            </a:r>
            <a:r>
              <a:rPr lang="en-US" altLang="zh-CN" dirty="0"/>
              <a:t> </a:t>
            </a:r>
            <a:r>
              <a:rPr lang="zh-CN" altLang="en-US" dirty="0"/>
              <a:t>并把依赖注入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117" y="228601"/>
            <a:ext cx="8890000" cy="943461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3600" dirty="0" smtClean="0"/>
              <a:t> </a:t>
            </a:r>
            <a:r>
              <a:rPr kumimoji="1" lang="zh-CN" altLang="en-US" sz="3600" smtClean="0"/>
              <a:t>扩展</a:t>
            </a:r>
            <a:r>
              <a:rPr kumimoji="1" lang="zh-CN" altLang="en-US" sz="3600" smtClean="0"/>
              <a:t>实践</a:t>
            </a:r>
            <a:r>
              <a:rPr kumimoji="1" lang="en-US" altLang="zh-CN" sz="3600" smtClean="0"/>
              <a:t>-</a:t>
            </a:r>
            <a:r>
              <a:rPr kumimoji="1" lang="en-US" altLang="zh-CN" sz="3600" dirty="0" err="1" smtClean="0"/>
              <a:t>rocketmq</a:t>
            </a:r>
            <a:r>
              <a:rPr kumimoji="1" lang="en-US" altLang="zh-CN" sz="3600" dirty="0" smtClean="0"/>
              <a:t>-</a:t>
            </a:r>
            <a:r>
              <a:rPr kumimoji="1" lang="zh-CN" altLang="en-US" sz="3600" dirty="0" smtClean="0"/>
              <a:t>声明式发布订阅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667" y="1172063"/>
            <a:ext cx="9104482" cy="923330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主要实现功能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消息发布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创建接口，发布主题以注解形式定义，消息体内容能方法参数体现</a:t>
            </a:r>
            <a:r>
              <a:rPr kumimoji="1" lang="en-US" altLang="zh-CN" dirty="0" smtClean="0"/>
              <a:t>;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消息订阅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创建订阅方法，打上主题标签，应用启动时自动扫描主题，并订阅</a:t>
            </a:r>
            <a:endParaRPr kumimoji="1"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117" y="2967569"/>
            <a:ext cx="9060032" cy="2585323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主要依赖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 该实战依赖</a:t>
            </a:r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r>
              <a:rPr kumimoji="1" lang="zh-CN" altLang="en-US" dirty="0"/>
              <a:t>主要</a:t>
            </a:r>
            <a:r>
              <a:rPr kumimoji="1" lang="zh-CN" altLang="en-US" dirty="0" smtClean="0"/>
              <a:t>实现步骤</a:t>
            </a:r>
            <a:r>
              <a:rPr kumimoji="1" lang="en-US" altLang="zh-CN" dirty="0" smtClean="0"/>
              <a:t>:</a:t>
            </a:r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1.</a:t>
            </a:r>
            <a:r>
              <a:rPr lang="en-US" altLang="zh-CN" dirty="0" smtClean="0"/>
              <a:t> </a:t>
            </a:r>
            <a:r>
              <a:rPr lang="zh-CN" altLang="en-US" smtClean="0"/>
              <a:t>定义生产者</a:t>
            </a:r>
            <a:r>
              <a:rPr lang="zh-CN" altLang="en-US" dirty="0"/>
              <a:t>、</a:t>
            </a:r>
            <a:r>
              <a:rPr lang="zh-CN" altLang="en-US" dirty="0" smtClean="0"/>
              <a:t>消费者、主题注解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2.</a:t>
            </a:r>
            <a:r>
              <a:rPr lang="zh-CN" altLang="en-US" dirty="0" smtClean="0"/>
              <a:t> 扫描生者接口，并生成对应的</a:t>
            </a:r>
            <a:r>
              <a:rPr lang="en-US" altLang="zh-CN" dirty="0" err="1" smtClean="0"/>
              <a:t>BeanDefinition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且注册到</a:t>
            </a:r>
            <a:r>
              <a:rPr lang="en-US" altLang="zh-CN" dirty="0" err="1" smtClean="0"/>
              <a:t>Beanfactory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3.</a:t>
            </a:r>
            <a:r>
              <a:rPr lang="zh-CN" altLang="en-US" dirty="0" smtClean="0"/>
              <a:t> 扫描消费者类，解释出所被订阅的主题</a:t>
            </a:r>
            <a:endParaRPr lang="en-US" altLang="zh-CN" dirty="0" smtClean="0"/>
          </a:p>
          <a:p>
            <a:r>
              <a:rPr kumimoji="1" lang="zh-CN" altLang="en-US" dirty="0" smtClean="0"/>
              <a:t>      </a:t>
            </a: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rocketmq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客户自动启用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5.</a:t>
            </a:r>
            <a:r>
              <a:rPr kumimoji="1" lang="zh-CN" altLang="en-US" dirty="0" smtClean="0"/>
              <a:t>生产者消息发布过程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</a:t>
            </a: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消费者接收消息处理过程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自定义标签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996696"/>
            <a:ext cx="10820400" cy="1146556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标签主要分为两种，一种是容器自带解释的默认标签，另外一种是用户自定议标签，也就是容器提供给用户一些开放性接口，供用户自由定义自身所需的标签，下面是自定义标签的主要步骤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2551158"/>
            <a:ext cx="8978900" cy="286232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标签元素定义规范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</a:t>
            </a:r>
            <a:r>
              <a:rPr kumimoji="1" lang="zh-CN" altLang="en-US" dirty="0" smtClean="0"/>
              <a:t>下创建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文件，并指定</a:t>
            </a:r>
            <a:r>
              <a:rPr kumimoji="1" lang="en-US" altLang="zh-CN" dirty="0" err="1" smtClean="0"/>
              <a:t>targetNameSpace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及定义所需标签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指向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文件位置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resource/META-INF/Resource bundle ’spring’ </a:t>
            </a:r>
            <a:r>
              <a:rPr kumimoji="1" lang="zh-CN" altLang="en-US" dirty="0" smtClean="0"/>
              <a:t>下创建</a:t>
            </a:r>
            <a:r>
              <a:rPr kumimoji="1" lang="en-US" altLang="zh-CN" dirty="0" smtClean="0"/>
              <a:t>spring-schemas</a:t>
            </a:r>
            <a:r>
              <a:rPr kumimoji="1" lang="zh-CN" altLang="en-US" dirty="0" smtClean="0"/>
              <a:t>文件，并配置</a:t>
            </a:r>
            <a:r>
              <a:rPr kumimoji="1" lang="en-US" altLang="zh-CN" dirty="0" err="1" smtClean="0"/>
              <a:t>targetNamespace</a:t>
            </a:r>
            <a:r>
              <a:rPr kumimoji="1" lang="zh-CN" altLang="en-US" dirty="0" smtClean="0"/>
              <a:t>映射上面定义的</a:t>
            </a:r>
            <a:r>
              <a:rPr kumimoji="1" lang="en-US" altLang="zh-CN" dirty="0" err="1" smtClean="0"/>
              <a:t>xsd</a:t>
            </a:r>
            <a:r>
              <a:rPr kumimoji="1" lang="zh-CN" altLang="en-US" dirty="0" smtClean="0"/>
              <a:t>位置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创建自定义的</a:t>
            </a:r>
            <a:r>
              <a:rPr kumimoji="1" lang="en-US" altLang="zh-CN" dirty="0" err="1"/>
              <a:t>NamespaceHandler</a:t>
            </a:r>
            <a:r>
              <a:rPr kumimoji="1" lang="zh-CN" altLang="en-US" dirty="0"/>
              <a:t>类，实现自定义的标签</a:t>
            </a:r>
            <a:r>
              <a:rPr kumimoji="1" lang="zh-CN" altLang="en-US" dirty="0" smtClean="0"/>
              <a:t>解释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映射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spring.handlers</a:t>
            </a:r>
            <a:r>
              <a:rPr kumimoji="1" lang="zh-CN" altLang="en-US" dirty="0" smtClean="0"/>
              <a:t>文件，通过</a:t>
            </a:r>
            <a:r>
              <a:rPr kumimoji="1" lang="en-US" altLang="zh-CN" dirty="0" smtClean="0"/>
              <a:t>namespace</a:t>
            </a:r>
            <a:r>
              <a:rPr kumimoji="1" lang="zh-CN" altLang="en-US" dirty="0" smtClean="0"/>
              <a:t>映射对应的</a:t>
            </a:r>
            <a:r>
              <a:rPr kumimoji="1" lang="en-US" altLang="zh-CN" dirty="0" err="1" smtClean="0"/>
              <a:t>NamespaceHandler</a:t>
            </a:r>
            <a:r>
              <a:rPr kumimoji="1" lang="en-US" altLang="zh-CN" dirty="0" smtClean="0"/>
              <a:t>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19457"/>
            <a:ext cx="8610600" cy="77723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多数据源设计 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996695"/>
            <a:ext cx="10909300" cy="2868913"/>
          </a:xfrm>
          <a:solidFill>
            <a:schemeClr val="accent6">
              <a:alpha val="28000"/>
            </a:schemeClr>
          </a:solid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功能要求</a:t>
            </a:r>
            <a:r>
              <a:rPr kumimoji="1" lang="en-US" altLang="zh-CN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可配置一主多从，或多主多从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添加，更新，或删除走主库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读默认走从库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有事务情况下，所有操作走主库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可手动指定走从库还是主库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强制走主库</a:t>
            </a: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7500" y="4784294"/>
            <a:ext cx="10909300" cy="1600438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 a.</a:t>
            </a:r>
            <a:r>
              <a:rPr kumimoji="1" lang="zh-CN" altLang="en-US" sz="2000" dirty="0" smtClean="0"/>
              <a:t>数据源分类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主库、从库标识</a:t>
            </a:r>
            <a:r>
              <a:rPr kumimoji="1" lang="en-US" altLang="zh-CN" sz="2000" dirty="0" smtClean="0"/>
              <a:t>,; </a:t>
            </a:r>
            <a:r>
              <a:rPr kumimoji="1" lang="zh-CN" altLang="en-US" sz="2000" dirty="0" smtClean="0"/>
              <a:t>某个数据源的标识，如给每个数据源加一个唯一的</a:t>
            </a:r>
            <a:r>
              <a:rPr kumimoji="1" lang="en-US" altLang="zh-CN" sz="2000" dirty="0" smtClean="0"/>
              <a:t>ID;</a:t>
            </a:r>
            <a:r>
              <a:rPr kumimoji="1" lang="zh-CN" altLang="en-US" sz="2000" dirty="0" smtClean="0"/>
              <a:t>默认数据源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</a:t>
            </a:r>
            <a:r>
              <a:rPr kumimoji="1" lang="en-US" altLang="zh-CN" sz="2000" dirty="0"/>
              <a:t>.</a:t>
            </a:r>
            <a:r>
              <a:rPr kumimoji="1" lang="zh-CN" altLang="en-US" sz="2000" dirty="0" smtClean="0"/>
              <a:t> 数据源路由</a:t>
            </a:r>
            <a:r>
              <a:rPr kumimoji="1" lang="en-US" altLang="zh-CN" sz="2000" dirty="0" smtClean="0"/>
              <a:t>: </a:t>
            </a:r>
            <a:r>
              <a:rPr kumimoji="1" lang="zh-CN" altLang="en-US" sz="2000" dirty="0" smtClean="0"/>
              <a:t>据是否指定数据源</a:t>
            </a:r>
            <a:r>
              <a:rPr kumimoji="1" lang="en-US" altLang="zh-CN" sz="2000" dirty="0" smtClean="0"/>
              <a:t>ID</a:t>
            </a:r>
            <a:r>
              <a:rPr kumimoji="1" lang="zh-CN" altLang="en-US" sz="2000" dirty="0" smtClean="0"/>
              <a:t>、操作类型，制定路由策略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/>
              <a:t> </a:t>
            </a:r>
            <a:r>
              <a:rPr kumimoji="1" lang="zh-CN" altLang="en-US" sz="2000" dirty="0" smtClean="0"/>
              <a:t>数据源路由起始位置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服务层，或</a:t>
            </a:r>
            <a:r>
              <a:rPr kumimoji="1" lang="en-US" altLang="zh-CN" sz="2000" dirty="0" err="1" smtClean="0"/>
              <a:t>dao</a:t>
            </a:r>
            <a:r>
              <a:rPr kumimoji="1" lang="zh-CN" altLang="en-US" sz="2000" dirty="0" smtClean="0"/>
              <a:t>层都可以控制数据源路由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17500" y="4324950"/>
            <a:ext cx="1768475" cy="369332"/>
          </a:xfrm>
          <a:prstGeom prst="rect">
            <a:avLst/>
          </a:prstGeom>
          <a:solidFill>
            <a:schemeClr val="accent6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设计分析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2723"/>
            <a:ext cx="8610600" cy="5310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数据源路由分析流程图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98"/>
            <a:ext cx="12192000" cy="36588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8610600" cy="939800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dirty="0" smtClean="0"/>
              <a:t>多数据源实现步骤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84200" y="1384300"/>
            <a:ext cx="1467068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所需知识点</a:t>
            </a:r>
            <a:endParaRPr kumimoji="1"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84200" y="1880632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1.Spring </a:t>
            </a:r>
            <a:r>
              <a:rPr kumimoji="1" lang="zh-CN" altLang="en-US" sz="2000" dirty="0" smtClean="0"/>
              <a:t>容器 </a:t>
            </a:r>
            <a:r>
              <a:rPr kumimoji="1" lang="en-US" altLang="zh-CN" sz="2000" dirty="0" smtClean="0"/>
              <a:t>bean </a:t>
            </a:r>
            <a:r>
              <a:rPr kumimoji="1" lang="zh-CN" altLang="en-US" sz="2000" dirty="0" smtClean="0"/>
              <a:t>的管理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2.Spring </a:t>
            </a:r>
            <a:r>
              <a:rPr kumimoji="1" lang="en-US" altLang="zh-CN" sz="2000" dirty="0" err="1" smtClean="0"/>
              <a:t>aop</a:t>
            </a:r>
            <a:r>
              <a:rPr kumimoji="1" lang="en-US" altLang="zh-CN" sz="2000" dirty="0" smtClean="0"/>
              <a:t> </a:t>
            </a:r>
          </a:p>
          <a:p>
            <a:r>
              <a:rPr kumimoji="1" lang="en-US" altLang="zh-CN" sz="2000" dirty="0"/>
              <a:t>3</a:t>
            </a:r>
            <a:r>
              <a:rPr kumimoji="1" lang="en-US" altLang="zh-CN" sz="2000" dirty="0" smtClean="0"/>
              <a:t>.Spring </a:t>
            </a:r>
            <a:r>
              <a:rPr kumimoji="1" lang="zh-CN" altLang="en-US" sz="2000" dirty="0" smtClean="0"/>
              <a:t>事务管理</a:t>
            </a:r>
            <a:endParaRPr kumimoji="1" lang="en-US" altLang="zh-CN" sz="2000" dirty="0" smtClean="0"/>
          </a:p>
          <a:p>
            <a:r>
              <a:rPr kumimoji="1" lang="en-US" altLang="zh-CN" dirty="0" smtClean="0"/>
              <a:t>4.mybatis</a:t>
            </a:r>
            <a:r>
              <a:rPr kumimoji="1" lang="zh-CN" altLang="en-US" dirty="0" smtClean="0"/>
              <a:t>原理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84200" y="3577292"/>
            <a:ext cx="697627" cy="400110"/>
          </a:xfrm>
          <a:prstGeom prst="rect">
            <a:avLst/>
          </a:prstGeom>
          <a:solidFill>
            <a:schemeClr val="accent6">
              <a:alpha val="1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步骤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84200" y="4069516"/>
            <a:ext cx="6515100" cy="1292662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1.</a:t>
            </a:r>
            <a:r>
              <a:rPr kumimoji="1" lang="zh-CN" altLang="en-US" sz="2000" dirty="0" smtClean="0"/>
              <a:t>读取数据配置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2.</a:t>
            </a:r>
            <a:r>
              <a:rPr kumimoji="1" lang="zh-CN" altLang="en-US" sz="2000" dirty="0" smtClean="0"/>
              <a:t>注入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层</a:t>
            </a:r>
            <a:r>
              <a:rPr kumimoji="1" lang="zh-CN" altLang="en-US" sz="2000" dirty="0"/>
              <a:t>、</a:t>
            </a:r>
            <a:r>
              <a:rPr kumimoji="1" lang="zh-CN" altLang="en-US" sz="2000" dirty="0" smtClean="0"/>
              <a:t>事务、</a:t>
            </a:r>
            <a:r>
              <a:rPr kumimoji="1" lang="en-US" altLang="zh-CN" sz="2000" dirty="0" err="1" smtClean="0"/>
              <a:t>mybatis</a:t>
            </a:r>
            <a:r>
              <a:rPr kumimoji="1" lang="zh-CN" altLang="en-US" sz="2000" dirty="0" smtClean="0"/>
              <a:t> 拦截器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3.</a:t>
            </a:r>
            <a:r>
              <a:rPr kumimoji="1" lang="zh-CN" altLang="en-US" sz="2000" dirty="0" smtClean="0"/>
              <a:t>扫描</a:t>
            </a:r>
            <a:r>
              <a:rPr kumimoji="1" lang="en-US" altLang="zh-CN" sz="2000" dirty="0" smtClean="0"/>
              <a:t>service</a:t>
            </a:r>
            <a:r>
              <a:rPr kumimoji="1" lang="zh-CN" altLang="en-US" sz="2000" dirty="0" smtClean="0"/>
              <a:t>及</a:t>
            </a:r>
            <a:r>
              <a:rPr kumimoji="1" lang="en-US" altLang="zh-CN" sz="2000" dirty="0" err="1" smtClean="0"/>
              <a:t>mapperStatement</a:t>
            </a:r>
            <a:r>
              <a:rPr kumimoji="1" lang="zh-CN" altLang="en-US" sz="2000" dirty="0" smtClean="0"/>
              <a:t>绑定的数据源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4200" y="0"/>
            <a:ext cx="9423400" cy="9398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err="1" smtClean="0"/>
              <a:t>InitializingBean</a:t>
            </a:r>
            <a:r>
              <a:rPr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270000"/>
            <a:ext cx="10820400" cy="4948685"/>
          </a:xfrm>
        </p:spPr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78070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400" dirty="0" smtClean="0"/>
              <a:t>目标</a:t>
            </a:r>
            <a:endParaRPr kumimoji="1" lang="zh-CN" altLang="en-US" sz="44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53447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熟悉</a:t>
            </a:r>
            <a:r>
              <a:rPr kumimoji="1" lang="en-US" altLang="zh-CN" sz="3200" dirty="0" smtClean="0"/>
              <a:t>spring </a:t>
            </a:r>
            <a:r>
              <a:rPr kumimoji="1" lang="en-US" altLang="zh-CN" sz="3200" dirty="0" err="1" smtClean="0"/>
              <a:t>framwork</a:t>
            </a:r>
            <a:r>
              <a:rPr kumimoji="1" lang="zh-CN" altLang="en-US" sz="3200" dirty="0" smtClean="0"/>
              <a:t>核心源码原理</a:t>
            </a:r>
            <a:endParaRPr kumimoji="1" lang="en-US" altLang="zh-CN" sz="32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1" lang="zh-CN" altLang="en-US" sz="3200" dirty="0" smtClean="0"/>
              <a:t>可基本</a:t>
            </a: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核心容器，据项目需求进行自由扩展</a:t>
            </a:r>
            <a:endParaRPr kumimoji="1" lang="en-US" altLang="zh-CN" sz="3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800" dirty="0" smtClean="0"/>
              <a:t>目录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</a:t>
            </a:r>
            <a:r>
              <a:rPr kumimoji="1" lang="zh-CN" altLang="en-US" sz="3200" dirty="0" smtClean="0"/>
              <a:t>生态系统简价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/>
              <a:t>s</a:t>
            </a:r>
            <a:r>
              <a:rPr kumimoji="1" lang="en-US" altLang="zh-CN" sz="3200" dirty="0" smtClean="0"/>
              <a:t>pring</a:t>
            </a:r>
            <a:r>
              <a:rPr kumimoji="1" lang="zh-CN" altLang="en-US" sz="3200" dirty="0" smtClean="0"/>
              <a:t> 核心容器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3200" dirty="0" smtClean="0"/>
              <a:t>spring </a:t>
            </a:r>
            <a:r>
              <a:rPr kumimoji="1" lang="zh-CN" altLang="en-US" sz="3200" dirty="0" smtClean="0"/>
              <a:t>扩展应用</a:t>
            </a:r>
            <a:endParaRPr kumimoji="1" lang="en-US" altLang="zh-CN" sz="32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3200" dirty="0" smtClean="0"/>
              <a:t>回顾总结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692" y="169704"/>
            <a:ext cx="8610600" cy="989899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/>
              <a:t>spring</a:t>
            </a:r>
            <a:r>
              <a:rPr kumimoji="1" lang="zh-CN" altLang="en-US" dirty="0"/>
              <a:t>生态系统简价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1026" name="Picture 2" descr="KioL1mpFWmQb0XIAACYUzSkVmY090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601" y="1773794"/>
            <a:ext cx="5178991" cy="401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/>
          <p:cNvCxnSpPr/>
          <p:nvPr/>
        </p:nvCxnSpPr>
        <p:spPr>
          <a:xfrm>
            <a:off x="2057400" y="2843213"/>
            <a:ext cx="914400" cy="9144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10200" y="1748631"/>
            <a:ext cx="6692899" cy="401796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43000" y="245110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38692" y="1241981"/>
            <a:ext cx="227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基本生态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499100" y="1318220"/>
            <a:ext cx="289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springcloud</a:t>
            </a:r>
            <a:r>
              <a:rPr kumimoji="1" lang="zh-CN" altLang="en-US" dirty="0" smtClean="0"/>
              <a:t>生态图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25500" y="0"/>
            <a:ext cx="8343900" cy="812800"/>
          </a:xfrm>
        </p:spPr>
        <p:txBody>
          <a:bodyPr/>
          <a:lstStyle/>
          <a:p>
            <a:pPr algn="l"/>
            <a:r>
              <a:rPr kumimoji="1" lang="en-US" altLang="zh-CN" dirty="0" smtClean="0"/>
              <a:t>Spring </a:t>
            </a:r>
            <a:r>
              <a:rPr kumimoji="1" lang="zh-CN" altLang="en-US" dirty="0" smtClean="0"/>
              <a:t>基础生态模块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812800"/>
            <a:ext cx="10947400" cy="5943600"/>
          </a:xfrm>
        </p:spPr>
        <p:txBody>
          <a:bodyPr>
            <a:normAutofit/>
          </a:bodyPr>
          <a:lstStyle/>
          <a:p>
            <a:pPr marL="0" indent="0" latinLnBrk="1">
              <a:buNone/>
            </a:pP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一、核心</a:t>
            </a:r>
            <a:r>
              <a:rPr lang="zh-CN" altLang="en-US" sz="1600" dirty="0"/>
              <a:t>容器</a:t>
            </a:r>
            <a:r>
              <a:rPr lang="en-US" altLang="zh-CN" sz="1600" dirty="0"/>
              <a:t>(core container</a:t>
            </a:r>
            <a:r>
              <a:rPr lang="en-US" altLang="zh-CN" sz="1600" dirty="0" smtClean="0"/>
              <a:t>)</a:t>
            </a:r>
          </a:p>
          <a:p>
            <a:pPr marL="0" indent="0" latinLnBrk="1">
              <a:buNone/>
            </a:pPr>
            <a:r>
              <a:rPr lang="en-US" altLang="zh-CN" sz="1600" dirty="0" smtClean="0"/>
              <a:t>Spring-core:</a:t>
            </a:r>
            <a:r>
              <a:rPr lang="zh-CN" altLang="en-US" sz="1600" dirty="0" smtClean="0"/>
              <a:t>核心工具类，</a:t>
            </a:r>
            <a:r>
              <a:rPr lang="en-US" altLang="zh-CN" sz="1600" dirty="0" smtClean="0"/>
              <a:t>spring</a:t>
            </a:r>
            <a:r>
              <a:rPr lang="zh-CN" altLang="en-US" sz="1600" dirty="0" smtClean="0"/>
              <a:t>其他模块大量使用</a:t>
            </a:r>
            <a:r>
              <a:rPr lang="en-US" altLang="zh-CN" sz="1600" dirty="0" smtClean="0"/>
              <a:t>spring-core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en-US" altLang="zh-CN" sz="1600" dirty="0" err="1" smtClean="0"/>
              <a:t>Spring-beans:spring</a:t>
            </a:r>
            <a:r>
              <a:rPr lang="zh-CN" altLang="en-US" sz="1600" dirty="0"/>
              <a:t>定义</a:t>
            </a:r>
            <a:r>
              <a:rPr lang="en-US" altLang="zh-CN" sz="1600" dirty="0"/>
              <a:t>bean</a:t>
            </a:r>
            <a:r>
              <a:rPr lang="zh-CN" altLang="en-US" sz="1600" dirty="0"/>
              <a:t>的支持；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Spring-context:</a:t>
            </a:r>
            <a:r>
              <a:rPr lang="zh-CN" altLang="en-US" sz="1600" dirty="0"/>
              <a:t>运行时</a:t>
            </a:r>
            <a:r>
              <a:rPr lang="en-US" altLang="zh-CN" sz="1600" dirty="0"/>
              <a:t>spring</a:t>
            </a:r>
            <a:r>
              <a:rPr lang="zh-CN" altLang="en-US" sz="1600" dirty="0"/>
              <a:t>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 err="1"/>
              <a:t>Spring-context-support:spring</a:t>
            </a:r>
            <a:r>
              <a:rPr lang="zh-CN" altLang="en-US" sz="1600" dirty="0"/>
              <a:t>容器对第三方包的集成支持；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Spring-expression:</a:t>
            </a:r>
            <a:r>
              <a:rPr lang="zh-CN" altLang="en-US" sz="1600" dirty="0"/>
              <a:t>使用表达式语言在运行时查询和操作对象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二、</a:t>
            </a:r>
            <a:r>
              <a:rPr lang="en-US" altLang="zh-CN" sz="1600" dirty="0" smtClean="0"/>
              <a:t>AOP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Spring-AOP:</a:t>
            </a:r>
            <a:r>
              <a:rPr lang="zh-CN" altLang="en-US" sz="1600" dirty="0"/>
              <a:t>基于代理的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Spring-aspects: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aspectJ</a:t>
            </a:r>
            <a:r>
              <a:rPr lang="zh-CN" altLang="en-US" sz="1600" dirty="0"/>
              <a:t>的</a:t>
            </a:r>
            <a:r>
              <a:rPr lang="en-US" altLang="zh-CN" sz="1600" dirty="0"/>
              <a:t>AOP</a:t>
            </a:r>
            <a:r>
              <a:rPr lang="zh-CN" altLang="en-US" sz="1600" dirty="0"/>
              <a:t>支持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latinLnBrk="1">
              <a:buNone/>
            </a:pPr>
            <a:r>
              <a:rPr lang="zh-CN" altLang="en-US" sz="1600" dirty="0" smtClean="0"/>
              <a:t>三、消息</a:t>
            </a:r>
            <a:r>
              <a:rPr lang="en-US" altLang="zh-CN" sz="1600" dirty="0"/>
              <a:t>(Messaging)</a:t>
            </a:r>
          </a:p>
          <a:p>
            <a:pPr marL="0" indent="0" latinLnBrk="1">
              <a:buNone/>
            </a:pPr>
            <a:r>
              <a:rPr lang="en-US" altLang="zh-CN" sz="1600" dirty="0"/>
              <a:t>Spring-messaging:</a:t>
            </a:r>
            <a:r>
              <a:rPr lang="zh-CN" altLang="en-US" sz="1600" dirty="0"/>
              <a:t>对消息架构和协议的支持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zh-CN" altLang="en-US" sz="1600" dirty="0" smtClean="0"/>
              <a:t>四、</a:t>
            </a:r>
            <a:r>
              <a:rPr lang="en-US" altLang="zh-CN" sz="1600" dirty="0" smtClean="0"/>
              <a:t>WEB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Spring-web:</a:t>
            </a:r>
            <a:r>
              <a:rPr lang="zh-CN" altLang="en-US" sz="1600" dirty="0"/>
              <a:t>提供基础的</a:t>
            </a:r>
            <a:r>
              <a:rPr lang="en-US" altLang="zh-CN" sz="1600" dirty="0"/>
              <a:t>WEB</a:t>
            </a:r>
            <a:r>
              <a:rPr lang="zh-CN" altLang="en-US" sz="1600" dirty="0"/>
              <a:t>集成的功能，在</a:t>
            </a:r>
            <a:r>
              <a:rPr lang="en-US" altLang="zh-CN" sz="1600" dirty="0"/>
              <a:t>WEB</a:t>
            </a:r>
            <a:r>
              <a:rPr lang="zh-CN" altLang="en-US" sz="1600" dirty="0"/>
              <a:t>项目中提供</a:t>
            </a:r>
            <a:r>
              <a:rPr lang="en-US" altLang="zh-CN" sz="1600" dirty="0"/>
              <a:t>spring</a:t>
            </a:r>
            <a:r>
              <a:rPr lang="zh-CN" altLang="en-US" sz="1600" dirty="0"/>
              <a:t>的容器；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:</a:t>
            </a:r>
            <a:r>
              <a:rPr lang="zh-CN" altLang="en-US" sz="1600" dirty="0"/>
              <a:t>提供基于</a:t>
            </a:r>
            <a:r>
              <a:rPr lang="en-US" altLang="zh-CN" sz="1600" dirty="0"/>
              <a:t>servlet</a:t>
            </a:r>
            <a:r>
              <a:rPr lang="zh-CN" altLang="en-US" sz="1600" dirty="0"/>
              <a:t>的</a:t>
            </a:r>
            <a:r>
              <a:rPr lang="en-US" altLang="zh-CN" sz="1600" dirty="0"/>
              <a:t>spring MVC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websocket</a:t>
            </a:r>
            <a:r>
              <a:rPr lang="en-US" altLang="zh-CN" sz="1600" dirty="0"/>
              <a:t>:</a:t>
            </a:r>
            <a:r>
              <a:rPr lang="zh-CN" altLang="en-US" sz="1600" dirty="0"/>
              <a:t>提供</a:t>
            </a:r>
            <a:r>
              <a:rPr lang="en-US" altLang="zh-CN" sz="1600" dirty="0" err="1"/>
              <a:t>websocket</a:t>
            </a:r>
            <a:r>
              <a:rPr lang="zh-CN" altLang="en-US" sz="1600" dirty="0"/>
              <a:t>功能；</a:t>
            </a:r>
            <a:endParaRPr lang="en-US" altLang="zh-CN" sz="1600" dirty="0"/>
          </a:p>
          <a:p>
            <a:pPr marL="0" indent="0" latinLnBrk="1">
              <a:buNone/>
            </a:pPr>
            <a:r>
              <a:rPr lang="en-US" altLang="zh-CN" sz="1600" dirty="0"/>
              <a:t>Spring-</a:t>
            </a:r>
            <a:r>
              <a:rPr lang="en-US" altLang="zh-CN" sz="1600" dirty="0" err="1"/>
              <a:t>webmvc</a:t>
            </a:r>
            <a:r>
              <a:rPr lang="en-US" altLang="zh-CN" sz="1600" dirty="0"/>
              <a:t>-portlet:</a:t>
            </a:r>
            <a:r>
              <a:rPr lang="zh-CN" altLang="en-US" sz="1600" dirty="0"/>
              <a:t>提供</a:t>
            </a:r>
            <a:r>
              <a:rPr lang="en-US" altLang="zh-CN" sz="1600" dirty="0"/>
              <a:t>portlet</a:t>
            </a:r>
            <a:r>
              <a:rPr lang="zh-CN" altLang="en-US" sz="1600" dirty="0"/>
              <a:t>环境支持。</a:t>
            </a:r>
            <a:endParaRPr lang="en-US" altLang="zh-CN" sz="1600" dirty="0"/>
          </a:p>
          <a:p>
            <a:pPr marL="0" indent="0" latinLnBrk="1">
              <a:buNone/>
            </a:pPr>
            <a:endParaRPr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98" y="187841"/>
            <a:ext cx="8610600" cy="705294"/>
          </a:xfrm>
        </p:spPr>
        <p:txBody>
          <a:bodyPr/>
          <a:lstStyle/>
          <a:p>
            <a:pPr marL="514350" indent="-514350" algn="l"/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核心分解</a:t>
            </a:r>
            <a:endParaRPr kumimoji="1"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50884" y="1034297"/>
            <a:ext cx="906416" cy="33611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kumimoji="1" lang="zh-CN" altLang="en-US" sz="1400" dirty="0" smtClean="0"/>
              <a:t>关建接口</a:t>
            </a:r>
            <a:endParaRPr kumimoji="1"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350884" y="1575368"/>
            <a:ext cx="5646691" cy="4643317"/>
          </a:xfrm>
          <a:solidFill>
            <a:schemeClr val="accent6">
              <a:alpha val="1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/>
              <a:t>1.Resource</a:t>
            </a:r>
          </a:p>
          <a:p>
            <a:pPr marL="0" indent="0">
              <a:buNone/>
            </a:pPr>
            <a:r>
              <a:rPr lang="zh-CN" altLang="en-US" sz="1400" dirty="0" smtClean="0"/>
              <a:t>资源接口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用于封装配置</a:t>
            </a:r>
            <a:r>
              <a:rPr lang="en-US" altLang="zh-CN" sz="1400" dirty="0" err="1" smtClean="0"/>
              <a:t>beandinition</a:t>
            </a:r>
            <a:r>
              <a:rPr lang="zh-CN" altLang="en-US" sz="1400" dirty="0" smtClean="0"/>
              <a:t>资源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如</a:t>
            </a:r>
            <a:r>
              <a:rPr lang="en-US" altLang="zh-CN" sz="1400" dirty="0" err="1" smtClean="0"/>
              <a:t>xml,properties</a:t>
            </a:r>
            <a:r>
              <a:rPr lang="zh-CN" altLang="en-US" sz="1400" dirty="0" smtClean="0"/>
              <a:t>或网络资源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作用解释</a:t>
            </a:r>
            <a:r>
              <a:rPr lang="en-US" altLang="zh-CN" sz="1400" dirty="0" err="1" smtClean="0"/>
              <a:t>Resoure</a:t>
            </a:r>
            <a:r>
              <a:rPr lang="zh-CN" altLang="en-US" sz="1400" dirty="0" smtClean="0"/>
              <a:t>信息封装成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并将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注册到</a:t>
            </a:r>
            <a:r>
              <a:rPr lang="en-US" altLang="zh-CN" sz="1400" dirty="0" err="1" smtClean="0"/>
              <a:t>BeandefinitionRegistry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3.BeanDefinition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跟名称一样，用于定义</a:t>
            </a:r>
            <a:r>
              <a:rPr lang="en-US" altLang="zh-CN" sz="1400" dirty="0" smtClean="0"/>
              <a:t>bean</a:t>
            </a:r>
            <a:r>
              <a:rPr lang="zh-CN" altLang="en-US" sz="1400" dirty="0" smtClean="0"/>
              <a:t>的元数据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内包含用于创建</a:t>
            </a:r>
            <a:r>
              <a:rPr lang="en-US" altLang="zh-CN" sz="1400" dirty="0" smtClean="0"/>
              <a:t>java bean</a:t>
            </a:r>
            <a:r>
              <a:rPr lang="zh-CN" altLang="en-US" sz="1400" dirty="0" smtClean="0"/>
              <a:t>的类信息，及属性信息等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4.BeanDefinitionRegistry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主要作用是保存</a:t>
            </a:r>
            <a:r>
              <a:rPr lang="en-US" altLang="zh-CN" sz="1400" dirty="0" err="1" smtClean="0"/>
              <a:t>beanDefinition</a:t>
            </a:r>
            <a:r>
              <a:rPr lang="en-US" altLang="zh-CN" sz="1400" dirty="0" smtClean="0"/>
              <a:t>)</a:t>
            </a:r>
          </a:p>
          <a:p>
            <a:pPr marL="0" indent="0">
              <a:buNone/>
            </a:pPr>
            <a:r>
              <a:rPr lang="en-US" altLang="zh-CN" sz="1400" dirty="0" smtClean="0"/>
              <a:t>5.BeanFactory</a:t>
            </a:r>
          </a:p>
          <a:p>
            <a:pPr marL="0" indent="0">
              <a:buNone/>
            </a:pPr>
            <a:r>
              <a:rPr lang="en-US" altLang="zh-CN" sz="1400" dirty="0" smtClean="0"/>
              <a:t>(</a:t>
            </a:r>
            <a:r>
              <a:rPr lang="zh-CN" altLang="en-US" sz="1400" dirty="0" smtClean="0"/>
              <a:t>主要作用利用</a:t>
            </a:r>
            <a:r>
              <a:rPr lang="en-US" altLang="zh-CN" sz="1400" dirty="0" err="1" smtClean="0"/>
              <a:t>BeanDefinition</a:t>
            </a:r>
            <a:r>
              <a:rPr lang="zh-CN" altLang="en-US" sz="1400" dirty="0" smtClean="0"/>
              <a:t>创建</a:t>
            </a:r>
            <a:r>
              <a:rPr lang="en-US" altLang="zh-CN" sz="1400" dirty="0" smtClean="0"/>
              <a:t>java bean)</a:t>
            </a:r>
          </a:p>
          <a:p>
            <a:pPr marL="0" indent="0">
              <a:buNone/>
            </a:pPr>
            <a:endParaRPr lang="en-US" altLang="zh-CN" sz="14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21400" y="1098092"/>
            <a:ext cx="1879600" cy="272319"/>
          </a:xfrm>
          <a:solidFill>
            <a:schemeClr val="accent6"/>
          </a:solidFill>
        </p:spPr>
        <p:txBody>
          <a:bodyPr>
            <a:normAutofit fontScale="85000" lnSpcReduction="10000"/>
          </a:bodyPr>
          <a:lstStyle/>
          <a:p>
            <a:r>
              <a:rPr kumimoji="1" lang="zh-CN" altLang="en-US" sz="1400" dirty="0" smtClean="0"/>
              <a:t>关建接口对应的部分实现</a:t>
            </a:r>
            <a:endParaRPr kumimoji="1" lang="zh-CN" altLang="en-US" sz="1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21400" y="1575368"/>
            <a:ext cx="5384800" cy="4643317"/>
          </a:xfrm>
          <a:solidFill>
            <a:schemeClr val="accent6">
              <a:alpha val="19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400" dirty="0" smtClean="0"/>
              <a:t>1.ClassPathResource</a:t>
            </a:r>
          </a:p>
          <a:p>
            <a:pPr marL="0" indent="0">
              <a:buNone/>
            </a:pPr>
            <a:r>
              <a:rPr lang="zh-CN" altLang="en-US" sz="1400" dirty="0" smtClean="0"/>
              <a:t>用于加载类路径下的资源文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2.XmlBeanDefinitionReader</a:t>
            </a:r>
          </a:p>
          <a:p>
            <a:pPr marL="0" indent="0">
              <a:buNone/>
            </a:pPr>
            <a:r>
              <a:rPr lang="zh-CN" altLang="en-US" sz="1400" dirty="0" smtClean="0"/>
              <a:t>作用于解释通过</a:t>
            </a:r>
            <a:r>
              <a:rPr lang="en-US" altLang="zh-CN" sz="1400" dirty="0" smtClean="0"/>
              <a:t>xml</a:t>
            </a:r>
            <a:r>
              <a:rPr lang="zh-CN" altLang="en-US" sz="1400" dirty="0" smtClean="0"/>
              <a:t>配置的</a:t>
            </a:r>
            <a:r>
              <a:rPr lang="en-US" altLang="zh-CN" sz="1400" dirty="0" err="1" smtClean="0"/>
              <a:t>beandinition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将创建对应的</a:t>
            </a:r>
            <a:r>
              <a:rPr lang="en-US" altLang="zh-CN" sz="1400" dirty="0" err="1" smtClean="0"/>
              <a:t>beandefinition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3.GenericBeanDefinition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beandifinition</a:t>
            </a:r>
            <a:r>
              <a:rPr lang="zh-CN" altLang="en-US" sz="1400" dirty="0" smtClean="0"/>
              <a:t>的一个通用实现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4.DefaultListableBeanFactory</a:t>
            </a:r>
          </a:p>
          <a:p>
            <a:pPr marL="0" indent="0">
              <a:buNone/>
            </a:pPr>
            <a:r>
              <a:rPr lang="en-US" altLang="zh-CN" sz="1400" dirty="0" smtClean="0"/>
              <a:t>registry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  <a:p>
            <a:pPr marL="0" indent="0">
              <a:buNone/>
            </a:pPr>
            <a:r>
              <a:rPr lang="en-US" altLang="zh-CN" sz="1400" dirty="0" smtClean="0"/>
              <a:t>5.DefaultListableBeanFactory</a:t>
            </a:r>
          </a:p>
          <a:p>
            <a:pPr marL="0" indent="0">
              <a:buNone/>
            </a:pPr>
            <a:r>
              <a:rPr lang="en-US" altLang="zh-CN" sz="1400" dirty="0" err="1" smtClean="0"/>
              <a:t>beanfactory</a:t>
            </a:r>
            <a:r>
              <a:rPr lang="zh-CN" altLang="en-US" sz="1400" dirty="0" smtClean="0"/>
              <a:t>的默认实现</a:t>
            </a:r>
            <a:endParaRPr lang="en-US" altLang="zh-CN" sz="1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1" y="0"/>
            <a:ext cx="8548977" cy="52848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 smtClean="0"/>
              <a:t>BEAN</a:t>
            </a:r>
            <a:r>
              <a:rPr kumimoji="1" lang="zh-CN" altLang="en-US" dirty="0" smtClean="0"/>
              <a:t>实例化流程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52"/>
            <a:ext cx="11344753" cy="5035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36200"/>
            <a:ext cx="15621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默认标签解释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8"/>
            <a:ext cx="10058400" cy="4742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8610600" cy="7215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xml </a:t>
            </a:r>
            <a:r>
              <a:rPr kumimoji="1" lang="zh-CN" altLang="en-US" dirty="0" smtClean="0"/>
              <a:t>解释过程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880947"/>
            <a:ext cx="180158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自定义标签</a:t>
            </a:r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4299"/>
            <a:ext cx="12156781" cy="40640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76</TotalTime>
  <Words>1160</Words>
  <Application>Microsoft Macintosh PowerPoint</Application>
  <PresentationFormat>宽屏</PresentationFormat>
  <Paragraphs>139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DengXian</vt:lpstr>
      <vt:lpstr>宋体</vt:lpstr>
      <vt:lpstr>水汽尾迹</vt:lpstr>
      <vt:lpstr>Spring核心源码与应用扩展</vt:lpstr>
      <vt:lpstr>目标</vt:lpstr>
      <vt:lpstr>目录</vt:lpstr>
      <vt:lpstr>spring生态系统简价 </vt:lpstr>
      <vt:lpstr>Spring 基础生态模块</vt:lpstr>
      <vt:lpstr>spring 核心分解</vt:lpstr>
      <vt:lpstr>BEAN实例化流程</vt:lpstr>
      <vt:lpstr>xml 解释过程(一)</vt:lpstr>
      <vt:lpstr>xml 解释过程(二)</vt:lpstr>
      <vt:lpstr>Java bean 创建过程</vt:lpstr>
      <vt:lpstr> 多个BeanProcessor处理过程  </vt:lpstr>
      <vt:lpstr>核心容器扩展接口</vt:lpstr>
      <vt:lpstr> 扩展接口小实践  </vt:lpstr>
      <vt:lpstr> 扩展实践-rocketmq-声明式发布订阅 </vt:lpstr>
      <vt:lpstr> 自定义标签  </vt:lpstr>
      <vt:lpstr>Spring Mybatis 多数据源设计  </vt:lpstr>
      <vt:lpstr> 数据源路由分析流程图 </vt:lpstr>
      <vt:lpstr>多数据源实现步骤</vt:lpstr>
      <vt:lpstr>InitializingBean应用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Spring核心源码与扩展</dc:title>
  <dc:creator>450463362@qq.com</dc:creator>
  <cp:lastModifiedBy>450463362@qq.com</cp:lastModifiedBy>
  <cp:revision>118</cp:revision>
  <dcterms:created xsi:type="dcterms:W3CDTF">2019-06-06T16:17:00Z</dcterms:created>
  <dcterms:modified xsi:type="dcterms:W3CDTF">2019-07-22T13:36:14Z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2052-10.8.0.5800</vt:lpwstr>
  </property>
</Properties>
</file>